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8" r:id="rId2"/>
    <p:sldId id="363" r:id="rId3"/>
    <p:sldId id="284" r:id="rId4"/>
    <p:sldId id="341" r:id="rId5"/>
    <p:sldId id="286" r:id="rId6"/>
    <p:sldId id="353" r:id="rId7"/>
    <p:sldId id="347" r:id="rId8"/>
    <p:sldId id="348" r:id="rId9"/>
    <p:sldId id="349" r:id="rId10"/>
    <p:sldId id="350" r:id="rId11"/>
    <p:sldId id="354" r:id="rId12"/>
    <p:sldId id="356" r:id="rId13"/>
    <p:sldId id="357" r:id="rId14"/>
    <p:sldId id="351" r:id="rId15"/>
    <p:sldId id="361" r:id="rId16"/>
    <p:sldId id="352" r:id="rId17"/>
    <p:sldId id="358" r:id="rId18"/>
    <p:sldId id="362" r:id="rId19"/>
    <p:sldId id="359" r:id="rId20"/>
    <p:sldId id="360" r:id="rId21"/>
    <p:sldId id="355" r:id="rId22"/>
    <p:sldId id="281" r:id="rId23"/>
    <p:sldId id="364" r:id="rId24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ake" initials="b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74392" autoAdjust="0"/>
  </p:normalViewPr>
  <p:slideViewPr>
    <p:cSldViewPr>
      <p:cViewPr>
        <p:scale>
          <a:sx n="100" d="100"/>
          <a:sy n="100" d="100"/>
        </p:scale>
        <p:origin x="-4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73"/>
    </p:cViewPr>
  </p:outlineViewPr>
  <p:notesTextViewPr>
    <p:cViewPr>
      <p:scale>
        <a:sx n="1" d="1"/>
        <a:sy n="1" d="1"/>
      </p:scale>
      <p:origin x="0" y="252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2"/>
      </p:cViewPr>
      <p:guideLst>
        <p:guide orient="horz" pos="2932"/>
        <p:guide pos="22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35" Type="http://schemas.openxmlformats.org/officeDocument/2006/relationships/customXml" Target="../customXml/item4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F76177A1-43DB-4A11-8F32-DD5F3122F114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2DFB43B-375B-41D9-ACE3-2AD5DF19F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9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610A8160-262D-418A-8C63-5C8CEC80C287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34B89429-DC51-472A-8FFF-5686C0C9C3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6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/ovaldi/code/1675/tree/branches/ovaldi_iniprobe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/ovaldi/code/1675/tree/branches/ovaldi_iniprobe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I_fil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commons.apache.org/proper/commons-configuration/apidocs/org/apache/commons/configuration/HierarchicalINIConfiguration.html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apache.org/proper/commons-configuration/apidocs/org/apache/commons/configuration/HierarchicalINIConfiguration.htm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E220F-5451-436B-9490-A431749E45E0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3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"Ensure all INI files that match this name glob contain a section called foo with a parameter named bar having a value of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89429-DC51-472A-8FFF-5686C0C9C3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96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INI Probe branch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in 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SourceForge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: </a:t>
            </a:r>
            <a:r>
              <a:rPr lang="en-US" dirty="0" smtClean="0">
                <a:hlinkClick r:id="rId3"/>
              </a:rPr>
              <a:t>http://sourceforge.net/p/ovaldi/code/1675/tree/branches/ovaldi_iniprobe/</a:t>
            </a:r>
            <a:endParaRPr lang="en-US" dirty="0" smtClean="0"/>
          </a:p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15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benchmark: 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Description - “When accepting GSSAPI or krb5 security contexts for host-based service principals, ignore any hostname passed by the calling application and allow any service principal present in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keytab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matches the service name and realm name (if given). This option can improve the administrative flexibility of server applications on multi-homed hosts, but can compromise the security of virtual hosting environments.”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Rationale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attacker may attempt to use alternate hostnames to bypass restrictions that the administrator has placed on the service”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[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libdefaults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section in krb5.conf has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ignore_acceptor_hostname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directive is set as appropriate (Note in benchmark this test has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negate=“true”).  The definition itself is ensuring this “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ignore_acceptor_hostname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does not = true</a:t>
            </a: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16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17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18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19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20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INI Probe branch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in 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SourceForge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: </a:t>
            </a:r>
            <a:r>
              <a:rPr lang="en-US" dirty="0" smtClean="0">
                <a:hlinkClick r:id="rId3"/>
              </a:rPr>
              <a:t>http://sourceforge.net/p/ovaldi/code/1675/tree/branches/ovaldi_iniprobe/</a:t>
            </a:r>
            <a:endParaRPr lang="en-US" dirty="0" smtClean="0"/>
          </a:p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Parser Behavior: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Comments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; and # characters are the only supported comment characters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Quote boundaries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The ' and " characters may be used as quote boundaries for parameter names and values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Continuation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A \ character placed at the end of a line indicates the subsequent line is a continuation of current line</a:t>
            </a: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 Names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section names must be wrapped in brackets</a:t>
            </a: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21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89429-DC51-472A-8FFF-5686C0C9C38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61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Do’s – This is what we think we need to do next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Test Suite e.g. SCAP 1.2 test suite – exercising capabilities</a:t>
            </a:r>
          </a:p>
          <a:p>
            <a:r>
              <a:rPr lang="en-US" baseline="0" dirty="0" smtClean="0"/>
              <a:t>Add &lt;path&gt; and &lt;filename&gt; fields to object/state/system-characteristics for consistency across file-based tests</a:t>
            </a:r>
          </a:p>
          <a:p>
            <a:r>
              <a:rPr lang="en-US" baseline="0" dirty="0" smtClean="0"/>
              <a:t>Modify &lt;section&gt;, &lt;subsection&gt;, and &lt;name&gt; as required but allow “nil” values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we support nested subsection? 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decided against supporting nested subsections because: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have not been encountered "in the wild".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Subsections themselves are fairly rare.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Nested subsections introduce significant complexity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89429-DC51-472A-8FFF-5686C0C9C38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61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References:</a:t>
            </a:r>
          </a:p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Wikipedia - </a:t>
            </a:r>
            <a:r>
              <a:rPr lang="en-US" dirty="0" smtClean="0">
                <a:hlinkClick r:id="rId3"/>
              </a:rPr>
              <a:t>http://en.wikipedia.org/wiki/INI_file</a:t>
            </a:r>
            <a:endParaRPr lang="en-US" dirty="0" smtClean="0"/>
          </a:p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Commons </a:t>
            </a:r>
            <a:r>
              <a:rPr lang="en-US" dirty="0" err="1" smtClean="0">
                <a:latin typeface="Times" pitchFamily="18" charset="0"/>
                <a:ea typeface="ＭＳ Ｐゴシック"/>
                <a:cs typeface="ＭＳ Ｐゴシック"/>
              </a:rPr>
              <a:t>Config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– </a:t>
            </a:r>
            <a:r>
              <a:rPr lang="en-US" dirty="0" smtClean="0">
                <a:hlinkClick r:id="rId4"/>
              </a:rPr>
              <a:t>http://commons.apache.org/proper/commons-configuration/apidocs/org/apache/commons/configuration/HierarchicalINIConfiguration.html</a:t>
            </a:r>
            <a:endParaRPr lang="en-US" baseline="0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More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“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ini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” examples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*.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inf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files used as 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configs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for secedit.exe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Log4j.properties (sort of)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*.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reg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exports of registry settings</a:t>
            </a:r>
          </a:p>
          <a:p>
            <a:pPr marL="171450" indent="-171450">
              <a:buFontTx/>
              <a:buChar char="-"/>
            </a:pP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5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6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7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Guidance authors write comments in English for humans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write guidance in OVAL for computers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English guidance has several homes, including in OVAL attributes, such as comments.  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oval constructs, like the registry test items, are expressive enough to build English prose for humans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Others, like regex texts, are not expressive enough to generate meaningful prose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INI constructs are expressive enough to generate prose</a:t>
            </a:r>
          </a:p>
          <a:p>
            <a:pPr rtl="0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example: "Ensure section A, parameter B is set to C"  can be generated with this proposed schema</a:t>
            </a:r>
          </a:p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8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Apache Commons Hierarchical INI Configuration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Class </a:t>
            </a:r>
            <a:r>
              <a:rPr lang="en-US" baseline="0" dirty="0" err="1" smtClean="0">
                <a:latin typeface="Times" pitchFamily="18" charset="0"/>
                <a:ea typeface="ＭＳ Ｐゴシック"/>
                <a:cs typeface="ＭＳ Ｐゴシック"/>
              </a:rPr>
              <a:t>Javadoc</a:t>
            </a:r>
            <a:r>
              <a:rPr lang="en-US" baseline="0" dirty="0" smtClean="0">
                <a:latin typeface="Times" pitchFamily="18" charset="0"/>
                <a:ea typeface="ＭＳ Ｐゴシック"/>
                <a:cs typeface="ＭＳ Ｐゴシック"/>
              </a:rPr>
              <a:t> link: </a:t>
            </a:r>
            <a:r>
              <a:rPr lang="en-US" dirty="0" smtClean="0">
                <a:hlinkClick r:id="rId3"/>
              </a:rPr>
              <a:t>http://commons.apache.org/proper/commons-configuration/apidocs/org/apache/c</a:t>
            </a:r>
          </a:p>
          <a:p>
            <a:r>
              <a:rPr lang="en-US" dirty="0" err="1" smtClean="0">
                <a:hlinkClick r:id="rId3"/>
              </a:rPr>
              <a:t>ommons</a:t>
            </a:r>
            <a:r>
              <a:rPr lang="en-US" dirty="0" smtClean="0">
                <a:hlinkClick r:id="rId3"/>
              </a:rPr>
              <a:t>/configuration/HierarchicalINIConfiguration.html</a:t>
            </a:r>
            <a:endParaRPr lang="en-US" dirty="0" smtClean="0"/>
          </a:p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10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[realms] section has a parameter, ATHENA.MIT.EDU, with a value that is comprised of several sub-parameters and values, scoped using braces.  In the proposed implementation, ATHENA.MIT.EDU is considered a sub section of [realms],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kadmind_port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considered a child parameter of the ATHENA.MIT.EDU section</a:t>
            </a: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11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12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>
                <a:latin typeface="Times" pitchFamily="18" charset="0"/>
                <a:ea typeface="ＭＳ Ｐゴシック"/>
                <a:cs typeface="ＭＳ Ｐゴシック"/>
              </a:rPr>
              <a:t>Filepath</a:t>
            </a:r>
            <a:r>
              <a:rPr lang="en-US" dirty="0" smtClean="0">
                <a:latin typeface="Times" pitchFamily="18" charset="0"/>
                <a:ea typeface="ＭＳ Ｐゴシック"/>
                <a:cs typeface="ＭＳ Ｐゴシック"/>
              </a:rPr>
              <a:t>/Section: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sections having the same name are merged into a single section.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parameters that exist within the same scope and having the same name but different values are collected as distinct parameter instances</a:t>
            </a:r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64BED-6B12-4FCA-AFCF-5E826BDA5A8D}" type="slidenum">
              <a:rPr lang="en-US" smtClean="0">
                <a:latin typeface="Times" pitchFamily="18" charset="0"/>
                <a:ea typeface="ＭＳ Ｐゴシック"/>
                <a:cs typeface="ＭＳ Ｐゴシック"/>
              </a:rPr>
              <a:pPr/>
              <a:t>13</a:t>
            </a:fld>
            <a:endParaRPr lang="en-US" dirty="0" smtClean="0">
              <a:latin typeface="Times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" y="4922687"/>
            <a:ext cx="9147767" cy="1935313"/>
            <a:chOff x="-3765" y="4832896"/>
            <a:chExt cx="9147765" cy="2150551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-3765" y="5002246"/>
              <a:ext cx="9144000" cy="198120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272" y="6492875"/>
            <a:ext cx="365760" cy="3651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98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" y="4922687"/>
            <a:ext cx="9147767" cy="1935313"/>
            <a:chOff x="-3765" y="4832896"/>
            <a:chExt cx="9147765" cy="2150551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-3765" y="5002246"/>
              <a:ext cx="9144000" cy="198120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272" y="6492875"/>
            <a:ext cx="365760" cy="3651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950" y="304800"/>
            <a:ext cx="1899070" cy="634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647272" y="6492875"/>
            <a:ext cx="365760" cy="3651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272" y="6492875"/>
            <a:ext cx="365760" cy="365125"/>
          </a:xfrm>
        </p:spPr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6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099047" y="6488286"/>
            <a:ext cx="2996953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©2013 CIS Security Benchmarks 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61" r:id="rId2"/>
    <p:sldLayoutId id="2147483662" r:id="rId3"/>
    <p:sldLayoutId id="2147483665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accent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VALProject/Sandbox/blob/master/x-ind-ini.xs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sourceforge.net/p/ovaldi/code/1675/tree/branches/ovaldi_iniprob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/ovaldi/code/1675/tree/branches/ovaldi_iniprob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I_fil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mmons.apache.org/proper/commons-configuration/apidocs/org/apache/commons/configuration/HierarchicalINIConfiguration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NEW CIS SB_logo_tag_RGB 20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838200"/>
            <a:ext cx="4587240" cy="198120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685800" y="3338336"/>
            <a:ext cx="7772400" cy="747889"/>
          </a:xfrm>
          <a:prstGeom prst="rect">
            <a:avLst/>
          </a:prstGeom>
        </p:spPr>
        <p:txBody>
          <a:bodyPr vert="horz" lIns="45720" rIns="45720">
            <a:normAutofit fontScale="92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sz="1600" dirty="0" smtClean="0"/>
              <a:t>Bill Munyan</a:t>
            </a:r>
          </a:p>
          <a:p>
            <a:pPr algn="l"/>
            <a:r>
              <a:rPr lang="en-US" sz="1600" dirty="0" smtClean="0"/>
              <a:t>Security Software Developer</a:t>
            </a:r>
          </a:p>
          <a:p>
            <a:pPr algn="l"/>
            <a:r>
              <a:rPr lang="en-US" sz="1600" dirty="0" smtClean="0"/>
              <a:t>July 23, 2013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6253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81328"/>
            <a:ext cx="8534400" cy="45259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Develop OVAL Resources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Schemas for INI file test/object/state/item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Sample INI file definitions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INI file probe implementation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en-US" sz="1600" dirty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Schemas and Sample INI definitions in </a:t>
            </a:r>
            <a:r>
              <a:rPr lang="en-US" sz="2000" dirty="0" err="1" smtClean="0">
                <a:ea typeface="ＭＳ Ｐゴシック"/>
                <a:cs typeface="ＭＳ Ｐゴシック"/>
              </a:rPr>
              <a:t>GitHub</a:t>
            </a:r>
            <a:endParaRPr lang="en-US" sz="2000" dirty="0" smtClean="0">
              <a:ea typeface="ＭＳ Ｐゴシック"/>
              <a:cs typeface="ＭＳ Ｐゴシック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hlinkClick r:id="rId3"/>
              </a:rPr>
              <a:t>https://github.com/OVALProject/Sandbox/blob/master/x-ind-ini.xsd</a:t>
            </a:r>
            <a:endParaRPr lang="en-US" sz="16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INI File probe implementation as </a:t>
            </a:r>
            <a:r>
              <a:rPr lang="en-US" sz="2000" dirty="0" err="1" smtClean="0">
                <a:ea typeface="ＭＳ Ｐゴシック"/>
                <a:cs typeface="ＭＳ Ｐゴシック"/>
              </a:rPr>
              <a:t>SourceForge</a:t>
            </a:r>
            <a:r>
              <a:rPr lang="en-US" sz="2000" dirty="0" smtClean="0">
                <a:ea typeface="ＭＳ Ｐゴシック"/>
                <a:cs typeface="ＭＳ Ｐゴシック"/>
              </a:rPr>
              <a:t> OVALDI branch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hlinkClick r:id="rId4"/>
              </a:rPr>
              <a:t>http</a:t>
            </a:r>
            <a:r>
              <a:rPr lang="en-US" sz="1600" dirty="0">
                <a:hlinkClick r:id="rId4"/>
              </a:rPr>
              <a:t>://sourceforge.net/p/ovaldi/code/1675/tree/branches/ovaldi_iniprobe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Leverages Apache Commons Hierarchical INI Configuration Class</a:t>
            </a:r>
            <a:endParaRPr lang="en-US" sz="1600" dirty="0" smtClean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Design Overview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10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44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INI Example 2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11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98" y="2209800"/>
            <a:ext cx="7270870" cy="3581400"/>
          </a:xfrm>
        </p:spPr>
      </p:pic>
      <p:cxnSp>
        <p:nvCxnSpPr>
          <p:cNvPr id="12" name="Straight Arrow Connector 11"/>
          <p:cNvCxnSpPr/>
          <p:nvPr/>
        </p:nvCxnSpPr>
        <p:spPr>
          <a:xfrm flipH="1">
            <a:off x="2026260" y="2784242"/>
            <a:ext cx="3380198" cy="15239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06458" y="2644254"/>
            <a:ext cx="3550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Section = [realms]</a:t>
            </a:r>
          </a:p>
          <a:p>
            <a:r>
              <a:rPr lang="en-US" sz="1600" dirty="0" smtClean="0"/>
              <a:t>Subsection = ATHENA.MIT.EDU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036" y="1589876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Excerpt from MIT Kerberos </a:t>
            </a:r>
            <a:r>
              <a:rPr lang="en-US" dirty="0" err="1" smtClean="0"/>
              <a:t>kdc.conf</a:t>
            </a:r>
            <a:r>
              <a:rPr lang="en-US" dirty="0" smtClean="0"/>
              <a:t> file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016860" y="3089042"/>
            <a:ext cx="2389598" cy="76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The </a:t>
            </a:r>
            <a:r>
              <a:rPr lang="en-US" sz="20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ini_object</a:t>
            </a:r>
            <a:r>
              <a:rPr lang="en-US" sz="2000" dirty="0" smtClean="0">
                <a:ea typeface="ＭＳ Ｐゴシック"/>
                <a:cs typeface="ＭＳ Ｐゴシック"/>
              </a:rPr>
              <a:t> is comprised of the following components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Question:  Should </a:t>
            </a:r>
            <a:r>
              <a:rPr lang="en-US" sz="20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section</a:t>
            </a:r>
            <a:r>
              <a:rPr lang="en-US" sz="2000" dirty="0" smtClean="0">
                <a:ea typeface="ＭＳ Ｐゴシック"/>
                <a:cs typeface="ＭＳ Ｐゴシック"/>
              </a:rPr>
              <a:t>, </a:t>
            </a:r>
            <a:r>
              <a:rPr lang="en-US" sz="20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subsection</a:t>
            </a:r>
            <a:r>
              <a:rPr lang="en-US" sz="2000" dirty="0" smtClean="0">
                <a:ea typeface="ＭＳ Ｐゴシック"/>
                <a:cs typeface="ＭＳ Ｐゴシック"/>
              </a:rPr>
              <a:t>, </a:t>
            </a:r>
            <a:r>
              <a:rPr lang="en-US" sz="20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name</a:t>
            </a:r>
            <a:r>
              <a:rPr lang="en-US" sz="2000" dirty="0" smtClean="0">
                <a:ea typeface="ＭＳ Ｐゴシック"/>
                <a:cs typeface="ＭＳ Ｐゴシック"/>
              </a:rPr>
              <a:t>, and </a:t>
            </a:r>
            <a:r>
              <a:rPr lang="en-US" sz="20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instance</a:t>
            </a:r>
            <a:r>
              <a:rPr lang="en-US" sz="2000" dirty="0" smtClean="0">
                <a:ea typeface="ＭＳ Ｐゴシック"/>
                <a:cs typeface="ＭＳ Ｐゴシック"/>
              </a:rPr>
              <a:t> be required, with </a:t>
            </a:r>
            <a:r>
              <a:rPr lang="en-US" sz="20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xsi:nil</a:t>
            </a:r>
            <a:r>
              <a:rPr lang="en-US" sz="2000" dirty="0" smtClean="0">
                <a:ea typeface="ＭＳ Ｐゴシック"/>
                <a:cs typeface="ＭＳ Ｐゴシック"/>
              </a:rPr>
              <a:t> allowed?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The </a:t>
            </a:r>
            <a:r>
              <a:rPr lang="en-US" sz="20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ini_state</a:t>
            </a:r>
            <a:r>
              <a:rPr lang="en-US" sz="2000" dirty="0" smtClean="0">
                <a:ea typeface="ＭＳ Ｐゴシック"/>
                <a:cs typeface="ＭＳ Ｐゴシック"/>
              </a:rPr>
              <a:t> is comprised of all the </a:t>
            </a:r>
            <a:r>
              <a:rPr lang="en-US" sz="20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ini_object</a:t>
            </a:r>
            <a:r>
              <a:rPr lang="en-US" sz="2000" dirty="0" smtClean="0">
                <a:ea typeface="ＭＳ Ｐゴシック"/>
                <a:cs typeface="ＭＳ Ｐゴシック"/>
              </a:rPr>
              <a:t> components plus the following: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value</a:t>
            </a:r>
            <a:r>
              <a:rPr lang="en-US" sz="1600" dirty="0" smtClean="0">
                <a:ea typeface="ＭＳ Ｐゴシック"/>
                <a:cs typeface="ＭＳ Ｐゴシック"/>
              </a:rPr>
              <a:t> (optional)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1600" dirty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/>
                <a:cs typeface="ＭＳ Ｐゴシック"/>
              </a:rPr>
              <a:t>Schema Overview</a:t>
            </a:r>
            <a:endParaRPr lang="en-US" b="1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12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170264"/>
              </p:ext>
            </p:extLst>
          </p:nvPr>
        </p:nvGraphicFramePr>
        <p:xfrm>
          <a:off x="685800" y="1600200"/>
          <a:ext cx="7696200" cy="2392680"/>
        </p:xfrm>
        <a:graphic>
          <a:graphicData uri="http://schemas.openxmlformats.org/drawingml/2006/table">
            <a:tbl>
              <a:tblPr firstRow="1" bandRow="1">
                <a:effectLst/>
                <a:tableStyleId>{F5AB1C69-6EDB-4FF4-983F-18BD219EF322}</a:tableStyleId>
              </a:tblPr>
              <a:tblGrid>
                <a:gridCol w="1173480"/>
                <a:gridCol w="1082993"/>
                <a:gridCol w="543972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Required?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Description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Courier New" pitchFamily="49" charset="0"/>
                          <a:cs typeface="Courier New" pitchFamily="49" charset="0"/>
                        </a:rPr>
                        <a:t>filepath</a:t>
                      </a:r>
                      <a:endParaRPr lang="en-US" sz="11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Required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 string that contains the absolute path to the INI file.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ourier New" pitchFamily="49" charset="0"/>
                          <a:cs typeface="Courier New" pitchFamily="49" charset="0"/>
                        </a:rPr>
                        <a:t>section</a:t>
                      </a:r>
                      <a:endParaRPr lang="en-US" sz="11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Optional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 string that contains the name of the section from which to collect information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ourier New" pitchFamily="49" charset="0"/>
                          <a:cs typeface="Courier New" pitchFamily="49" charset="0"/>
                        </a:rPr>
                        <a:t>subsection</a:t>
                      </a:r>
                      <a:endParaRPr lang="en-US" sz="11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Optional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 string that contains the name of the subsection from which to collect information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ourier New" pitchFamily="49" charset="0"/>
                          <a:cs typeface="Courier New" pitchFamily="49" charset="0"/>
                        </a:rPr>
                        <a:t>name</a:t>
                      </a:r>
                      <a:endParaRPr lang="en-US" sz="11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Optional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 string that contains the name of the parameter/key to</a:t>
                      </a:r>
                      <a:r>
                        <a:rPr lang="en-US" sz="1100" baseline="0" dirty="0" smtClean="0"/>
                        <a:t> collect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ourier New" pitchFamily="49" charset="0"/>
                          <a:cs typeface="Courier New" pitchFamily="49" charset="0"/>
                        </a:rPr>
                        <a:t>instance</a:t>
                      </a:r>
                      <a:endParaRPr lang="en-US" sz="11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Optional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An integer that contains the zero-based</a:t>
                      </a:r>
                      <a:r>
                        <a:rPr lang="en-US" sz="1100" baseline="0" dirty="0" smtClean="0"/>
                        <a:t> occurrence index of the parameter/key being collected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6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848600" cy="4114799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 only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in enumerated items, the entire INI content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/Section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in enumerated items, the content of the specified section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/Section/Subsection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in enumerated items, the content of the specified subsection only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/Section/Subsection/Name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in enumerated items, the content of the named key.  If multiple values are present, the instance value distinguishes the items.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/Section/Subsection/Name/Instance</a:t>
            </a:r>
            <a:endParaRPr lang="en-US" sz="2000" dirty="0">
              <a:ea typeface="ＭＳ Ｐゴシック"/>
              <a:cs typeface="ＭＳ Ｐゴシック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a single item.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err="1" smtClean="0">
                <a:ea typeface="ＭＳ Ｐゴシック"/>
                <a:cs typeface="ＭＳ Ｐゴシック"/>
              </a:rPr>
              <a:t>Filepath</a:t>
            </a:r>
            <a:r>
              <a:rPr lang="en-US" sz="2000" dirty="0" smtClean="0">
                <a:ea typeface="ＭＳ Ｐゴシック"/>
                <a:cs typeface="ＭＳ Ｐゴシック"/>
              </a:rPr>
              <a:t>/Name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Collect in enumerated items, the content of the named key contained in the “global” section</a:t>
            </a:r>
            <a:r>
              <a:rPr lang="en-US" sz="1600" dirty="0" smtClean="0">
                <a:ea typeface="ＭＳ Ｐゴシック"/>
                <a:cs typeface="ＭＳ Ｐゴシック"/>
              </a:rPr>
              <a:t>.</a:t>
            </a:r>
            <a:endParaRPr lang="en-US" sz="1600" dirty="0" smtClean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Use Cases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13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Content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 smtClean="0">
                <a:ea typeface="ＭＳ Ｐゴシック"/>
                <a:cs typeface="ＭＳ Ｐゴシック"/>
              </a:rPr>
              <a:t>Consider the following section of a krb5.conf file: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[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libdefaults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]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default_realm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ATHENA.MIT.EDU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default_tkt_enctypes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des3-hmac-sha1 des-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cbc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-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crc</a:t>
            </a:r>
            <a:endParaRPr lang="en-US" sz="1600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 err="1">
                <a:latin typeface="Courier New" pitchFamily="49" charset="0"/>
                <a:ea typeface="ＭＳ Ｐゴシック"/>
                <a:cs typeface="Courier New" pitchFamily="49" charset="0"/>
              </a:rPr>
              <a:t>ignore_acceptor_hostname</a:t>
            </a: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=true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default_tgs_enctypes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des3-hmac-sha1 des-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cbc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-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crc</a:t>
            </a:r>
            <a:endParaRPr lang="en-US" sz="1600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dns_lookup_kdc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true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dns_lookup_realm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</a:t>
            </a: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false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 smtClean="0">
                <a:ea typeface="ＭＳ Ｐゴシック"/>
                <a:cs typeface="ＭＳ Ｐゴシック"/>
              </a:rPr>
              <a:t>We’re going to be searching for the “</a:t>
            </a:r>
            <a:r>
              <a:rPr lang="en-US" sz="1800" dirty="0" err="1" smtClean="0">
                <a:ea typeface="ＭＳ Ｐゴシック"/>
                <a:cs typeface="ＭＳ Ｐゴシック"/>
              </a:rPr>
              <a:t>ignore_acceptor_hostname</a:t>
            </a:r>
            <a:r>
              <a:rPr lang="en-US" sz="1800" dirty="0" smtClean="0">
                <a:ea typeface="ＭＳ Ｐゴシック"/>
                <a:cs typeface="ＭＳ Ｐゴシック"/>
              </a:rPr>
              <a:t>” key/value pair.</a:t>
            </a:r>
            <a:endParaRPr lang="en-US" sz="1800" dirty="0" smtClean="0">
              <a:latin typeface="Courier New" pitchFamily="49" charset="0"/>
              <a:ea typeface="ＭＳ Ｐゴシック"/>
              <a:cs typeface="Courier New" pitchFamily="49" charset="0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Sample 1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15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9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8229600" cy="4343400"/>
          </a:xfrm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Content Example 1 - TFC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16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12" idx="0"/>
          </p:cNvCxnSpPr>
          <p:nvPr/>
        </p:nvCxnSpPr>
        <p:spPr>
          <a:xfrm flipH="1" flipV="1">
            <a:off x="5029200" y="3049488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52800" y="3506688"/>
            <a:ext cx="45720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Get the entire blob of text underneath [</a:t>
            </a:r>
            <a:r>
              <a:rPr lang="en-US" sz="1400" dirty="0" err="1" smtClean="0"/>
              <a:t>libdefaults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18" idx="0"/>
          </p:cNvCxnSpPr>
          <p:nvPr/>
        </p:nvCxnSpPr>
        <p:spPr>
          <a:xfrm flipV="1">
            <a:off x="5905500" y="5218956"/>
            <a:ext cx="327489" cy="3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19400" y="5601444"/>
            <a:ext cx="61722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Perform some other pattern matching to check for a key/value pair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119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686800" cy="4572000"/>
          </a:xfrm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Content Example 1- INI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17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9" idx="1"/>
          </p:cNvCxnSpPr>
          <p:nvPr/>
        </p:nvCxnSpPr>
        <p:spPr>
          <a:xfrm flipH="1">
            <a:off x="4996962" y="3112622"/>
            <a:ext cx="952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49462" y="2958733"/>
            <a:ext cx="26670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Simple!  Section and name!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3982916" y="5414666"/>
            <a:ext cx="9525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5416" y="5260777"/>
            <a:ext cx="37338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Simple!  Check for the appropriate value!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604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 smtClean="0">
                <a:ea typeface="ＭＳ Ｐゴシック"/>
                <a:cs typeface="ＭＳ Ｐゴシック"/>
              </a:rPr>
              <a:t>Consider the following section of </a:t>
            </a:r>
            <a:r>
              <a:rPr lang="en-US" sz="1800" dirty="0" smtClean="0">
                <a:ea typeface="ＭＳ Ｐゴシック"/>
                <a:cs typeface="ＭＳ Ｐゴシック"/>
              </a:rPr>
              <a:t>an example </a:t>
            </a:r>
            <a:r>
              <a:rPr lang="en-US" sz="1800" dirty="0" err="1" smtClean="0">
                <a:ea typeface="ＭＳ Ｐゴシック"/>
                <a:cs typeface="ＭＳ Ｐゴシック"/>
              </a:rPr>
              <a:t>ini</a:t>
            </a:r>
            <a:r>
              <a:rPr lang="en-US" sz="1800" dirty="0" smtClean="0">
                <a:ea typeface="ＭＳ Ｐゴシック"/>
                <a:cs typeface="ＭＳ Ｐゴシック"/>
              </a:rPr>
              <a:t> </a:t>
            </a:r>
            <a:r>
              <a:rPr lang="en-US" sz="1800" dirty="0" smtClean="0">
                <a:ea typeface="ＭＳ Ｐゴシック"/>
                <a:cs typeface="ＭＳ Ｐゴシック"/>
              </a:rPr>
              <a:t>file:</a:t>
            </a:r>
            <a:endParaRPr lang="en-US" sz="2000" dirty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[realms]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ATHENA.MIT.EDU = {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kdc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kerberos.mit.edu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kdc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kerberos-1.mit.edu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kdc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</a:t>
            </a: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kerberos-2.mit.edu:750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       </a:t>
            </a:r>
            <a:r>
              <a:rPr lang="en-US" sz="16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key_stash_file</a:t>
            </a: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 = /</a:t>
            </a:r>
            <a:r>
              <a:rPr lang="en-US" sz="1600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etc</a:t>
            </a:r>
            <a:r>
              <a:rPr lang="en-US" sz="1600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/key/stash/file1</a:t>
            </a:r>
            <a:endParaRPr lang="en-US" sz="1600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admin_server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kerberos.mit.edu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master_kdc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kerberos.mit.edu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ea typeface="ＭＳ Ｐゴシック"/>
                <a:cs typeface="Courier New" pitchFamily="49" charset="0"/>
              </a:rPr>
              <a:t>default_domain</a:t>
            </a: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= mit.edu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}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dirty="0">
                <a:latin typeface="Courier New" pitchFamily="49" charset="0"/>
                <a:ea typeface="ＭＳ Ｐゴシック"/>
                <a:cs typeface="Courier New" pitchFamily="49" charset="0"/>
              </a:rPr>
              <a:t>    </a:t>
            </a: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EXAMPLE.COM = {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b="1" dirty="0" err="1">
                <a:latin typeface="Courier New" pitchFamily="49" charset="0"/>
                <a:ea typeface="ＭＳ Ｐゴシック"/>
                <a:cs typeface="Courier New" pitchFamily="49" charset="0"/>
              </a:rPr>
              <a:t>kdc</a:t>
            </a: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= kerberos.example.com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b="1" dirty="0" err="1">
                <a:latin typeface="Courier New" pitchFamily="49" charset="0"/>
                <a:ea typeface="ＭＳ Ｐゴシック"/>
                <a:cs typeface="Courier New" pitchFamily="49" charset="0"/>
              </a:rPr>
              <a:t>kdc</a:t>
            </a: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= kerberos-1.example.com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b="1" dirty="0" err="1">
                <a:latin typeface="Courier New" pitchFamily="49" charset="0"/>
                <a:ea typeface="ＭＳ Ｐゴシック"/>
                <a:cs typeface="Courier New" pitchFamily="49" charset="0"/>
              </a:rPr>
              <a:t>admin_server</a:t>
            </a: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= </a:t>
            </a:r>
            <a:r>
              <a:rPr lang="en-US" sz="1600" b="1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kerberos.example.com</a:t>
            </a: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        </a:t>
            </a:r>
            <a:r>
              <a:rPr lang="en-US" sz="1600" b="1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key_stash_file</a:t>
            </a:r>
            <a:r>
              <a:rPr lang="en-US" sz="1600" b="1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 = /</a:t>
            </a:r>
            <a:r>
              <a:rPr lang="en-US" sz="1600" b="1" dirty="0" err="1" smtClean="0">
                <a:latin typeface="Courier New" pitchFamily="49" charset="0"/>
                <a:ea typeface="ＭＳ Ｐゴシック"/>
                <a:cs typeface="Courier New" pitchFamily="49" charset="0"/>
              </a:rPr>
              <a:t>etc</a:t>
            </a:r>
            <a:r>
              <a:rPr lang="en-US" sz="1600" b="1" dirty="0" smtClean="0">
                <a:latin typeface="Courier New" pitchFamily="49" charset="0"/>
                <a:ea typeface="ＭＳ Ｐゴシック"/>
                <a:cs typeface="Courier New" pitchFamily="49" charset="0"/>
              </a:rPr>
              <a:t>/key/stash/file2</a:t>
            </a:r>
            <a:endParaRPr lang="en-US" sz="1600" b="1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600" b="1" dirty="0">
                <a:latin typeface="Courier New" pitchFamily="49" charset="0"/>
                <a:ea typeface="ＭＳ Ｐゴシック"/>
                <a:cs typeface="Courier New" pitchFamily="49" charset="0"/>
              </a:rPr>
              <a:t>    }</a:t>
            </a:r>
            <a:endParaRPr lang="en-US" sz="1600" b="1" dirty="0" smtClean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1600" dirty="0">
              <a:latin typeface="Courier New" pitchFamily="49" charset="0"/>
              <a:ea typeface="ＭＳ Ｐゴシック"/>
              <a:cs typeface="Courier New" pitchFamily="49" charset="0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 smtClean="0">
                <a:ea typeface="ＭＳ Ｐゴシック"/>
                <a:cs typeface="ＭＳ Ｐゴシック"/>
              </a:rPr>
              <a:t>We’re going to be searching for the “EXAMPLE.COM” </a:t>
            </a:r>
            <a:r>
              <a:rPr lang="en-US" sz="1800" dirty="0" smtClean="0">
                <a:ea typeface="ＭＳ Ｐゴシック"/>
                <a:cs typeface="ＭＳ Ｐゴシック"/>
              </a:rPr>
              <a:t>sub-section and “</a:t>
            </a:r>
            <a:r>
              <a:rPr lang="en-US" sz="1800" dirty="0" err="1" smtClean="0">
                <a:ea typeface="ＭＳ Ｐゴシック"/>
                <a:cs typeface="ＭＳ Ｐゴシック"/>
              </a:rPr>
              <a:t>key_stash_file</a:t>
            </a:r>
            <a:r>
              <a:rPr lang="en-US" sz="1800" dirty="0" smtClean="0">
                <a:ea typeface="ＭＳ Ｐゴシック"/>
                <a:cs typeface="ＭＳ Ｐゴシック"/>
              </a:rPr>
              <a:t>” name, in order to check its file permissions.</a:t>
            </a:r>
            <a:endParaRPr lang="en-US" sz="1800" dirty="0" smtClean="0">
              <a:latin typeface="Courier New" pitchFamily="49" charset="0"/>
              <a:ea typeface="ＭＳ Ｐゴシック"/>
              <a:cs typeface="Courier New" pitchFamily="49" charset="0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Sample 2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18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7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62679"/>
            <a:ext cx="8610600" cy="5314321"/>
          </a:xfrm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Content Example 2- TFC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19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800600" y="2438400"/>
            <a:ext cx="790575" cy="3460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2800" y="2784497"/>
            <a:ext cx="45720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Get the entire blob of text underneath [realms]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753100" y="4611708"/>
            <a:ext cx="1562100" cy="8746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62600" y="3657600"/>
            <a:ext cx="3505200" cy="95410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Search for a non-commented entry named “EXAMPLE.COM” with an open-brace after </a:t>
            </a:r>
            <a:r>
              <a:rPr lang="en-US" sz="1400" dirty="0" smtClean="0"/>
              <a:t>it followed by an entry named “</a:t>
            </a:r>
            <a:r>
              <a:rPr lang="en-US" sz="1400" dirty="0" err="1" smtClean="0"/>
              <a:t>key_stash_file</a:t>
            </a:r>
            <a:r>
              <a:rPr lang="en-US" sz="1400" dirty="0" smtClean="0"/>
              <a:t>”.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05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Proposal for the inclusion of the new OVAL “INI”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54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8458200" cy="5410200"/>
          </a:xfrm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Content Example 2- INI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20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2281354"/>
            <a:ext cx="3657600" cy="738664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 more regex – Just collect the appropriate section, sub-section, and name.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5867400"/>
            <a:ext cx="1676400" cy="30777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 more regex.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559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1"/>
            <a:ext cx="8534400" cy="42672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INI </a:t>
            </a:r>
            <a:r>
              <a:rPr lang="en-US" sz="2000" dirty="0">
                <a:ea typeface="ＭＳ Ｐゴシック"/>
                <a:cs typeface="ＭＳ Ｐゴシック"/>
              </a:rPr>
              <a:t>File Probe Implementation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ea typeface="ＭＳ Ｐゴシック"/>
                <a:cs typeface="ＭＳ Ｐゴシック"/>
              </a:rPr>
              <a:t>The Apache Commons Hierarchical INI Configuration Class was used as a guide for defining the probe’s parsing behavior</a:t>
            </a:r>
            <a:r>
              <a:rPr lang="en-US" sz="1600" dirty="0" smtClean="0">
                <a:ea typeface="ＭＳ Ｐゴシック"/>
                <a:cs typeface="ＭＳ Ｐゴシック"/>
              </a:rPr>
              <a:t>.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en-US" sz="1400" dirty="0" smtClean="0">
                <a:ea typeface="ＭＳ Ｐゴシック"/>
                <a:cs typeface="ＭＳ Ｐゴシック"/>
              </a:rPr>
              <a:t>Load/Parse the INI file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en-US" sz="1400" dirty="0" smtClean="0">
                <a:ea typeface="ＭＳ Ｐゴシック"/>
                <a:cs typeface="ＭＳ Ｐゴシック"/>
              </a:rPr>
              <a:t>Mechanisms for getting entire sections by name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en-US" sz="1400" dirty="0" smtClean="0">
                <a:ea typeface="ＭＳ Ｐゴシック"/>
                <a:cs typeface="ＭＳ Ｐゴシック"/>
              </a:rPr>
              <a:t>Mechanisms for getting specific key values contained in named sections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en-US" sz="1400" dirty="0" smtClean="0">
                <a:ea typeface="ＭＳ Ｐゴシック"/>
                <a:cs typeface="ＭＳ Ｐゴシック"/>
              </a:rPr>
              <a:t>Ability to classify key/value pairs in a “global” section</a:t>
            </a:r>
            <a:endParaRPr lang="en-US" sz="1400" dirty="0">
              <a:ea typeface="ＭＳ Ｐゴシック"/>
              <a:cs typeface="ＭＳ Ｐゴシック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ea typeface="ＭＳ Ｐゴシック"/>
                <a:cs typeface="ＭＳ Ｐゴシック"/>
              </a:rPr>
              <a:t>The Apache Commons </a:t>
            </a:r>
            <a:r>
              <a:rPr lang="en-US" sz="1600" dirty="0" smtClean="0">
                <a:ea typeface="ＭＳ Ｐゴシック"/>
                <a:cs typeface="ＭＳ Ｐゴシック"/>
              </a:rPr>
              <a:t>Implementation was extended in one manner to support INI “subsections”, as demonstrated by the MIT Kerberos </a:t>
            </a:r>
            <a:r>
              <a:rPr lang="en-US" sz="1600" dirty="0" err="1" smtClean="0">
                <a:ea typeface="ＭＳ Ｐゴシック"/>
                <a:cs typeface="ＭＳ Ｐゴシック"/>
              </a:rPr>
              <a:t>kdc.conf</a:t>
            </a:r>
            <a:r>
              <a:rPr lang="en-US" sz="1600" dirty="0" smtClean="0">
                <a:ea typeface="ＭＳ Ｐゴシック"/>
                <a:cs typeface="ＭＳ Ｐゴシック"/>
              </a:rPr>
              <a:t> file.</a:t>
            </a:r>
            <a:endParaRPr lang="en-US" sz="1600" dirty="0">
              <a:ea typeface="ＭＳ Ｐゴシック"/>
              <a:cs typeface="ＭＳ Ｐゴシック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en-US" sz="16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Patch </a:t>
            </a:r>
            <a:r>
              <a:rPr lang="en-US" sz="2000" dirty="0">
                <a:ea typeface="ＭＳ Ｐゴシック"/>
                <a:cs typeface="ＭＳ Ｐゴシック"/>
              </a:rPr>
              <a:t>to OVALDI 5.10.1.4 that implements the INI file </a:t>
            </a:r>
            <a:r>
              <a:rPr lang="en-US" sz="2000" dirty="0" smtClean="0">
                <a:ea typeface="ＭＳ Ｐゴシック"/>
                <a:cs typeface="ＭＳ Ｐゴシック"/>
              </a:rPr>
              <a:t>probe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 smtClean="0">
                <a:ea typeface="ＭＳ Ｐゴシック"/>
                <a:cs typeface="ＭＳ Ｐゴシック"/>
              </a:rPr>
              <a:t>That link to the INI Probe implementation branch in </a:t>
            </a:r>
            <a:r>
              <a:rPr lang="en-US" sz="1600" dirty="0" err="1" smtClean="0">
                <a:ea typeface="ＭＳ Ｐゴシック"/>
                <a:cs typeface="ＭＳ Ｐゴシック"/>
              </a:rPr>
              <a:t>SourceForge</a:t>
            </a:r>
            <a:r>
              <a:rPr lang="en-US" sz="1600" dirty="0" smtClean="0">
                <a:ea typeface="ＭＳ Ｐゴシック"/>
                <a:cs typeface="ＭＳ Ｐゴシック"/>
              </a:rPr>
              <a:t>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600" dirty="0">
                <a:hlinkClick r:id="rId3"/>
              </a:rPr>
              <a:t>http://sourceforge.net/p/ovaldi/code/1675/tree/branches/ovaldi_iniprobe/</a:t>
            </a:r>
            <a:endParaRPr lang="en-US" sz="16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en-US" sz="1600" dirty="0">
              <a:ea typeface="ＭＳ Ｐゴシック"/>
              <a:cs typeface="ＭＳ Ｐゴシック"/>
            </a:endParaRPr>
          </a:p>
          <a:p>
            <a:pPr marL="109728" indent="0">
              <a:spcBef>
                <a:spcPts val="300"/>
              </a:spcBef>
              <a:spcAft>
                <a:spcPts val="300"/>
              </a:spcAft>
              <a:buNone/>
            </a:pPr>
            <a:endParaRPr lang="en-US" sz="2000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Implementation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21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22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23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112025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Should the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&lt;path&gt;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&lt;filename&gt;</a:t>
            </a:r>
            <a:r>
              <a:rPr lang="en-US" sz="1600" dirty="0" smtClean="0"/>
              <a:t>, and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FileBehaviors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dirty="0" smtClean="0"/>
              <a:t> be added to the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inifile_object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dirty="0" smtClean="0"/>
              <a:t> to remain consistent with other file-based OVAL objects?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Should the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windows_view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600" dirty="0" smtClean="0"/>
              <a:t> be added?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220161"/>
          </a:xfrm>
        </p:spPr>
        <p:txBody>
          <a:bodyPr/>
          <a:lstStyle/>
          <a:p>
            <a:pPr algn="ctr"/>
            <a:r>
              <a:rPr lang="en-US" dirty="0" smtClean="0"/>
              <a:t>Follow-On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Autofit/>
          </a:bodyPr>
          <a:lstStyle/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Introduction</a:t>
            </a:r>
          </a:p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Design Approach</a:t>
            </a:r>
          </a:p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Content Examples</a:t>
            </a:r>
          </a:p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Implementation</a:t>
            </a:r>
          </a:p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Q &amp; A </a:t>
            </a:r>
            <a:endParaRPr lang="en-US" sz="1900" dirty="0" smtClean="0"/>
          </a:p>
          <a:p>
            <a:pPr indent="-347472">
              <a:spcBef>
                <a:spcPts val="600"/>
              </a:spcBef>
              <a:spcAft>
                <a:spcPts val="600"/>
              </a:spcAft>
              <a:buFont typeface="Wingdings 3" pitchFamily="18" charset="2"/>
              <a:buChar char="}"/>
            </a:pPr>
            <a:r>
              <a:rPr lang="en-US" sz="1900" dirty="0" smtClean="0"/>
              <a:t>Follow-On Questions</a:t>
            </a:r>
            <a:endParaRPr lang="en-US" sz="1900" dirty="0" smtClean="0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Contents of this Presentation</a:t>
            </a:r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3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362407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INI is a structured, text-based configuration format leveraged by numerous applications and operating systems, such as PHP, Microsoft Windows, and MIT </a:t>
            </a:r>
            <a:r>
              <a:rPr lang="en-US" sz="1800" dirty="0" smtClean="0"/>
              <a:t>Kerberos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1800" dirty="0" smtClean="0">
              <a:ea typeface="ＭＳ Ｐゴシック"/>
              <a:cs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1800" dirty="0" smtClean="0"/>
              <a:t>Other </a:t>
            </a:r>
            <a:r>
              <a:rPr lang="en-US" sz="1800" dirty="0"/>
              <a:t>common initialization file extensions are .CFG, .</a:t>
            </a:r>
            <a:r>
              <a:rPr lang="en-US" sz="1800" dirty="0" err="1"/>
              <a:t>conf</a:t>
            </a:r>
            <a:r>
              <a:rPr lang="en-US" sz="1800" dirty="0" smtClean="0"/>
              <a:t>,</a:t>
            </a:r>
            <a:r>
              <a:rPr lang="en-US" sz="1800" dirty="0"/>
              <a:t> and .TXT</a:t>
            </a:r>
            <a:r>
              <a:rPr lang="en-US" sz="1800" dirty="0" smtClean="0"/>
              <a:t>,</a:t>
            </a:r>
            <a:r>
              <a:rPr lang="en-US" sz="1800" dirty="0"/>
              <a:t> especially 'config.txt' </a:t>
            </a:r>
            <a:r>
              <a:rPr lang="en-US" sz="1800" dirty="0" smtClean="0"/>
              <a:t>occurrences</a:t>
            </a:r>
            <a:r>
              <a:rPr lang="en-US" sz="1800" baseline="30000" dirty="0" smtClean="0"/>
              <a:t>1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ea typeface="ＭＳ Ｐゴシック"/>
                <a:cs typeface="ＭＳ Ｐゴシック"/>
              </a:rPr>
              <a:t>php.ini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ea typeface="ＭＳ Ｐゴシック"/>
                <a:cs typeface="ＭＳ Ｐゴシック"/>
              </a:rPr>
              <a:t>krb5.conf</a:t>
            </a:r>
          </a:p>
          <a:p>
            <a:pPr lvl="1">
              <a:lnSpc>
                <a:spcPct val="120000"/>
              </a:lnSpc>
            </a:pPr>
            <a:endParaRPr lang="en-US" sz="1800" dirty="0" smtClean="0">
              <a:ea typeface="ＭＳ Ｐゴシック"/>
              <a:cs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1800" dirty="0"/>
              <a:t>Although popularized by Windows, </a:t>
            </a:r>
            <a:r>
              <a:rPr lang="en-US" sz="1800" dirty="0" smtClean="0"/>
              <a:t>INI </a:t>
            </a:r>
            <a:r>
              <a:rPr lang="en-US" sz="1800" dirty="0"/>
              <a:t>files can be used on any system or platform due to the fact that they are merely text files that can easily be parsed and modified by both humans and </a:t>
            </a:r>
            <a:r>
              <a:rPr lang="en-US" sz="1800" dirty="0" smtClean="0"/>
              <a:t>computers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.</a:t>
            </a:r>
            <a:endParaRPr lang="en-US" sz="1800" dirty="0" smtClean="0">
              <a:ea typeface="ＭＳ Ｐゴシック"/>
              <a:cs typeface="ＭＳ Ｐゴシック"/>
            </a:endParaRPr>
          </a:p>
          <a:p>
            <a:pPr lvl="1">
              <a:lnSpc>
                <a:spcPct val="120000"/>
              </a:lnSpc>
            </a:pPr>
            <a:endParaRPr lang="en-US" sz="2000" dirty="0">
              <a:ea typeface="ＭＳ Ｐゴシック"/>
              <a:cs typeface="ＭＳ Ｐゴシック"/>
            </a:endParaRPr>
          </a:p>
          <a:p>
            <a:pPr lvl="1">
              <a:lnSpc>
                <a:spcPct val="120000"/>
              </a:lnSpc>
            </a:pPr>
            <a:endParaRPr lang="en-US" sz="2000" dirty="0">
              <a:ea typeface="ＭＳ Ｐゴシック"/>
              <a:cs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What is an “INI” file?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5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092890"/>
            <a:ext cx="746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References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hlinkClick r:id="rId3"/>
              </a:rPr>
              <a:t>Wikipedia</a:t>
            </a:r>
            <a:r>
              <a:rPr lang="en-US" sz="1400" dirty="0" smtClean="0"/>
              <a:t> – INI Files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hlinkClick r:id="rId4"/>
              </a:rPr>
              <a:t>Apache Commons Configuration Hierarchical INI Configuration Documentation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05000"/>
            <a:ext cx="2518290" cy="2362200"/>
          </a:xfrm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INI Example 1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6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86200" y="1905000"/>
            <a:ext cx="4648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This example is composed of three sections: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cs typeface="Courier New" pitchFamily="49" charset="0"/>
              </a:rPr>
              <a:t>The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“Global” </a:t>
            </a:r>
            <a:r>
              <a:rPr lang="en-US" sz="1600" dirty="0" smtClean="0">
                <a:cs typeface="Courier New" pitchFamily="49" charset="0"/>
              </a:rPr>
              <a:t>section, containing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cs typeface="Courier New" pitchFamily="49" charset="0"/>
              </a:rPr>
              <a:t>One parameter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var0, </a:t>
            </a:r>
            <a:r>
              <a:rPr lang="en-US" sz="1600" dirty="0" smtClean="0">
                <a:cs typeface="Courier New" pitchFamily="49" charset="0"/>
              </a:rPr>
              <a:t>set to a value of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section1</a:t>
            </a:r>
            <a:r>
              <a:rPr lang="en-US" sz="1600" dirty="0" smtClean="0"/>
              <a:t>, containing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One comment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Two parameters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var1</a:t>
            </a:r>
            <a:r>
              <a:rPr lang="en-US" sz="1600" dirty="0" smtClean="0"/>
              <a:t> is set to the value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foo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var2</a:t>
            </a:r>
            <a:r>
              <a:rPr lang="en-US" sz="1600" dirty="0" smtClean="0"/>
              <a:t> is set to the value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ection2</a:t>
            </a:r>
            <a:r>
              <a:rPr lang="en-US" sz="1600" dirty="0" smtClean="0"/>
              <a:t>, containing	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One distinct parameter,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var1</a:t>
            </a:r>
            <a:r>
              <a:rPr lang="en-US" sz="1600" dirty="0" smtClean="0"/>
              <a:t>, set to a value of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doo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Existing methods of parsing INI files in OVAL is through the use of the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ind-def:textfilecontent54_test</a:t>
            </a:r>
            <a:r>
              <a:rPr lang="en-US" sz="2000" dirty="0" smtClean="0">
                <a:ea typeface="ＭＳ Ｐゴシック"/>
                <a:cs typeface="ＭＳ Ｐゴシック"/>
              </a:rPr>
              <a:t>.</a:t>
            </a: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Insufficient for capturing or testing the context-sensitive contents of INI files.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While it is feasible to express simple INI tests using text file content tests, doing so requires the content author to be an expert in writing regular expressions</a:t>
            </a:r>
          </a:p>
          <a:p>
            <a:pPr>
              <a:lnSpc>
                <a:spcPct val="120000"/>
              </a:lnSpc>
            </a:pPr>
            <a:endParaRPr lang="en-US" b="1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a typeface="ＭＳ Ｐゴシック"/>
                <a:cs typeface="ＭＳ Ｐゴシック"/>
              </a:rPr>
              <a:t>Why do we need a new test?</a:t>
            </a: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7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Improve OVAL’s ability to capture and test configuration information persisted in INI files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Decrease the complexity required to author OVAL content that targets INI files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sz="2000" dirty="0" smtClean="0">
              <a:ea typeface="ＭＳ Ｐゴシック"/>
              <a:cs typeface="ＭＳ Ｐゴシック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ea typeface="ＭＳ Ｐゴシック"/>
                <a:cs typeface="ＭＳ Ｐゴシック"/>
              </a:rPr>
              <a:t>Increase ability to generate prose content from OVAL definitions</a:t>
            </a:r>
          </a:p>
          <a:p>
            <a:pPr>
              <a:lnSpc>
                <a:spcPct val="120000"/>
              </a:lnSpc>
            </a:pPr>
            <a:endParaRPr lang="en-US" b="1" dirty="0" smtClean="0">
              <a:ea typeface="ＭＳ Ｐゴシック"/>
              <a:cs typeface="ＭＳ Ｐゴシック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/>
                <a:cs typeface="ＭＳ Ｐゴシック"/>
              </a:rPr>
              <a:t>Objectives</a:t>
            </a:r>
            <a:endParaRPr lang="en-US" b="1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8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2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©2013 CIS Security Benchmarks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07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F9900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FF9900"/>
      </a:hlink>
      <a:folHlink>
        <a:srgbClr val="969696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D666E9F8-1FEE-4E72-827A-D35A92E37B11}"/>
</file>

<file path=customXml/itemProps2.xml><?xml version="1.0" encoding="utf-8"?>
<ds:datastoreItem xmlns:ds="http://schemas.openxmlformats.org/officeDocument/2006/customXml" ds:itemID="{E430E8FB-938C-4957-AFF5-37EA27D596C6}"/>
</file>

<file path=customXml/itemProps3.xml><?xml version="1.0" encoding="utf-8"?>
<ds:datastoreItem xmlns:ds="http://schemas.openxmlformats.org/officeDocument/2006/customXml" ds:itemID="{0A13511D-0895-44FD-B6C0-E1439EB11A2F}"/>
</file>

<file path=customXml/itemProps4.xml><?xml version="1.0" encoding="utf-8"?>
<ds:datastoreItem xmlns:ds="http://schemas.openxmlformats.org/officeDocument/2006/customXml" ds:itemID="{45162DFD-A83F-4F73-BD8D-306637164155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5112</TotalTime>
  <Words>1455</Words>
  <Application>Microsoft Office PowerPoint</Application>
  <PresentationFormat>On-screen Show (4:3)</PresentationFormat>
  <Paragraphs>287</Paragraphs>
  <Slides>23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 </vt:lpstr>
      <vt:lpstr>Proposal for the inclusion of the new OVAL “INI” Test</vt:lpstr>
      <vt:lpstr>Contents of this Presentation</vt:lpstr>
      <vt:lpstr>Introduction</vt:lpstr>
      <vt:lpstr>What is an “INI” file?</vt:lpstr>
      <vt:lpstr>INI Example 1</vt:lpstr>
      <vt:lpstr>Why do we need a new test?</vt:lpstr>
      <vt:lpstr>Objectives</vt:lpstr>
      <vt:lpstr>Design Approach</vt:lpstr>
      <vt:lpstr>Design Overview</vt:lpstr>
      <vt:lpstr>INI Example 2</vt:lpstr>
      <vt:lpstr>Schema Overview</vt:lpstr>
      <vt:lpstr>Use Cases</vt:lpstr>
      <vt:lpstr>Content Examples</vt:lpstr>
      <vt:lpstr>Sample 1</vt:lpstr>
      <vt:lpstr>Content Example 1 - TFC</vt:lpstr>
      <vt:lpstr>Content Example 1- INI</vt:lpstr>
      <vt:lpstr>Sample 2</vt:lpstr>
      <vt:lpstr>Content Example 2- TFC</vt:lpstr>
      <vt:lpstr>Content Example 2- INI</vt:lpstr>
      <vt:lpstr>Implementation</vt:lpstr>
      <vt:lpstr>Q&amp;A</vt:lpstr>
      <vt:lpstr>Follow-On Questions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</dc:creator>
  <cp:lastModifiedBy>Bill Munyan</cp:lastModifiedBy>
  <cp:revision>251</cp:revision>
  <cp:lastPrinted>2013-01-07T22:54:28Z</cp:lastPrinted>
  <dcterms:created xsi:type="dcterms:W3CDTF">2011-02-17T18:39:35Z</dcterms:created>
  <dcterms:modified xsi:type="dcterms:W3CDTF">2013-07-23T00:19:25Z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